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6" r:id="rId2"/>
    <p:sldId id="299" r:id="rId3"/>
    <p:sldId id="258" r:id="rId4"/>
    <p:sldId id="259" r:id="rId5"/>
    <p:sldId id="283" r:id="rId6"/>
    <p:sldId id="263" r:id="rId7"/>
    <p:sldId id="295" r:id="rId8"/>
    <p:sldId id="266" r:id="rId9"/>
    <p:sldId id="281" r:id="rId10"/>
    <p:sldId id="284" r:id="rId11"/>
    <p:sldId id="285" r:id="rId12"/>
    <p:sldId id="303" r:id="rId13"/>
    <p:sldId id="297" r:id="rId14"/>
    <p:sldId id="289" r:id="rId15"/>
    <p:sldId id="288" r:id="rId16"/>
    <p:sldId id="290" r:id="rId17"/>
    <p:sldId id="286" r:id="rId18"/>
    <p:sldId id="294" r:id="rId19"/>
    <p:sldId id="287" r:id="rId20"/>
    <p:sldId id="301" r:id="rId21"/>
    <p:sldId id="302" r:id="rId22"/>
    <p:sldId id="304" r:id="rId23"/>
    <p:sldId id="296" r:id="rId24"/>
    <p:sldId id="305" r:id="rId25"/>
    <p:sldId id="298" r:id="rId26"/>
    <p:sldId id="29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6600"/>
    <a:srgbClr val="007A00"/>
    <a:srgbClr val="194B32"/>
    <a:srgbClr val="CC0000"/>
    <a:srgbClr val="005000"/>
    <a:srgbClr val="6C0000"/>
    <a:srgbClr val="753805"/>
    <a:srgbClr val="7A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115" autoAdjust="0"/>
  </p:normalViewPr>
  <p:slideViewPr>
    <p:cSldViewPr>
      <p:cViewPr>
        <p:scale>
          <a:sx n="76" d="100"/>
          <a:sy n="76" d="100"/>
        </p:scale>
        <p:origin x="-120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AC34F-DE31-45EF-BE2D-E786B82381DE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E67F9F-7804-45DF-BF3B-A4DD7125D1E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9698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E67F9F-7804-45DF-BF3B-A4DD7125D1E1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14.02.2021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sz="20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sz="2000" dirty="0" smtClean="0"/>
              <a:t>Муниципальное </a:t>
            </a:r>
            <a:r>
              <a:rPr lang="ru-RU" sz="2000" dirty="0" smtClean="0"/>
              <a:t>дошкольное образовательное учреждение</a:t>
            </a:r>
            <a:br>
              <a:rPr lang="ru-RU" sz="2000" dirty="0" smtClean="0"/>
            </a:br>
            <a:r>
              <a:rPr lang="ru-RU" sz="2000" dirty="0" err="1" smtClean="0"/>
              <a:t>Победовский</a:t>
            </a:r>
            <a:r>
              <a:rPr lang="ru-RU" sz="2000" dirty="0" smtClean="0"/>
              <a:t> детский сад</a:t>
            </a:r>
            <a:br>
              <a:rPr lang="ru-RU" sz="2000" dirty="0" smtClean="0"/>
            </a:br>
            <a:r>
              <a:rPr lang="ru-RU" sz="2000" dirty="0" smtClean="0"/>
              <a:t>Ржевского района Тверской </a:t>
            </a:r>
            <a:r>
              <a:rPr lang="ru-RU" sz="2000" dirty="0" smtClean="0"/>
              <a:t>области</a:t>
            </a:r>
            <a:br>
              <a:rPr lang="ru-RU" sz="2000" dirty="0" smtClean="0"/>
            </a:br>
            <a:r>
              <a:rPr lang="ru-RU" sz="2000" dirty="0" smtClean="0"/>
              <a:t> (МДОУ </a:t>
            </a:r>
            <a:r>
              <a:rPr lang="ru-RU" sz="2000" dirty="0" err="1" smtClean="0"/>
              <a:t>Победовский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д</a:t>
            </a:r>
            <a:r>
              <a:rPr lang="ru-RU" sz="2000" dirty="0" smtClean="0"/>
              <a:t>/с)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r>
              <a:rPr lang="ru-RU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  <a:t/>
            </a:r>
            <a:br>
              <a:rPr lang="ru-RU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</a:rPr>
            </a:br>
            <a:endParaRPr lang="ru-RU" dirty="0"/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23528" y="1052736"/>
            <a:ext cx="7632848" cy="45365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1" i="0" u="none" strike="noStrike" kern="1200" cap="none" spc="0" normalizeH="0" baseline="0" noProof="0" dirty="0" smtClean="0">
              <a:ln w="11430"/>
              <a:solidFill>
                <a:srgbClr val="C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a_BodoniNova" pitchFamily="18" charset="-52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noProof="0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_BodoniNova" pitchFamily="18" charset="-52"/>
                <a:ea typeface="+mj-ea"/>
                <a:cs typeface="+mj-cs"/>
              </a:rPr>
              <a:t>Проект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_BodoniNova" pitchFamily="18" charset="-52"/>
                <a:ea typeface="+mj-ea"/>
                <a:cs typeface="+mj-cs"/>
              </a:rPr>
              <a:t>Тема</a:t>
            </a:r>
            <a:r>
              <a:rPr kumimoji="0" lang="ru-RU" sz="3200" b="1" i="0" u="none" strike="noStrike" kern="1200" cap="none" spc="0" normalizeH="0" noProof="0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_BodoniNova" pitchFamily="18" charset="-52"/>
                <a:ea typeface="+mj-ea"/>
                <a:cs typeface="+mj-cs"/>
              </a:rPr>
              <a:t>:</a:t>
            </a:r>
            <a:r>
              <a:rPr kumimoji="0" lang="ru-RU" sz="3200" b="1" i="0" u="none" strike="noStrike" kern="1200" cap="none" spc="0" normalizeH="0" baseline="0" noProof="0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_BodoniNova" pitchFamily="18" charset="-52"/>
                <a:ea typeface="+mj-ea"/>
                <a:cs typeface="+mj-cs"/>
              </a:rPr>
              <a:t>«Развивающая среда группы как средство формирования экологической культуры у детей старшего возраста» </a:t>
            </a:r>
            <a:br>
              <a:rPr kumimoji="0" lang="ru-RU" sz="3200" b="1" i="0" u="none" strike="noStrike" kern="1200" cap="none" spc="0" normalizeH="0" baseline="0" noProof="0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_BodoniNova" pitchFamily="18" charset="-52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_BodoniNova" pitchFamily="18" charset="-52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_BodoniNova" pitchFamily="18" charset="-52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 w="11430"/>
                <a:solidFill>
                  <a:srgbClr val="C00000"/>
                </a:solidFill>
                <a:effectLst/>
                <a:uLnTx/>
                <a:uFillTx/>
                <a:latin typeface="a_BodoniNova" pitchFamily="18" charset="-52"/>
                <a:ea typeface="+mj-ea"/>
                <a:cs typeface="+mj-cs"/>
              </a:rPr>
              <a:t>воспитатель: </a:t>
            </a:r>
            <a:br>
              <a:rPr kumimoji="0" lang="ru-RU" sz="2000" b="1" i="0" u="none" strike="noStrike" kern="1200" cap="none" spc="0" normalizeH="0" baseline="0" noProof="0" dirty="0" smtClean="0">
                <a:ln w="11430"/>
                <a:solidFill>
                  <a:srgbClr val="C00000"/>
                </a:solidFill>
                <a:effectLst/>
                <a:uLnTx/>
                <a:uFillTx/>
                <a:latin typeface="a_BodoniNova" pitchFamily="18" charset="-52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 w="11430"/>
                <a:solidFill>
                  <a:srgbClr val="C00000"/>
                </a:solidFill>
                <a:effectLst/>
                <a:uLnTx/>
                <a:uFillTx/>
                <a:latin typeface="a_BodoniNova" pitchFamily="18" charset="-52"/>
                <a:ea typeface="+mj-ea"/>
                <a:cs typeface="+mj-cs"/>
              </a:rPr>
              <a:t>первой квалификационной категории  </a:t>
            </a:r>
            <a:br>
              <a:rPr kumimoji="0" lang="ru-RU" sz="2000" b="1" i="0" u="none" strike="noStrike" kern="1200" cap="none" spc="0" normalizeH="0" baseline="0" noProof="0" dirty="0" smtClean="0">
                <a:ln w="11430"/>
                <a:solidFill>
                  <a:srgbClr val="C00000"/>
                </a:solidFill>
                <a:effectLst/>
                <a:uLnTx/>
                <a:uFillTx/>
                <a:latin typeface="a_BodoniNova" pitchFamily="18" charset="-52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err="1" smtClean="0">
                <a:ln w="11430"/>
                <a:solidFill>
                  <a:srgbClr val="C00000"/>
                </a:solidFill>
                <a:effectLst/>
                <a:uLnTx/>
                <a:uFillTx/>
                <a:latin typeface="a_BodoniNova" pitchFamily="18" charset="-52"/>
                <a:ea typeface="+mj-ea"/>
                <a:cs typeface="+mj-cs"/>
              </a:rPr>
              <a:t>Смородкина</a:t>
            </a:r>
            <a:r>
              <a:rPr kumimoji="0" lang="ru-RU" sz="2000" b="1" i="0" u="none" strike="noStrike" kern="1200" cap="none" spc="0" normalizeH="0" baseline="0" noProof="0" dirty="0" smtClean="0">
                <a:ln w="11430"/>
                <a:solidFill>
                  <a:srgbClr val="C00000"/>
                </a:solidFill>
                <a:effectLst/>
                <a:uLnTx/>
                <a:uFillTx/>
                <a:latin typeface="a_BodoniNova" pitchFamily="18" charset="-52"/>
                <a:ea typeface="+mj-ea"/>
                <a:cs typeface="+mj-cs"/>
              </a:rPr>
              <a:t> Нина Евгеньевна </a:t>
            </a:r>
            <a:endParaRPr kumimoji="0" lang="ru-RU" sz="2000" b="1" i="0" u="none" strike="noStrike" kern="1200" cap="none" spc="0" normalizeH="0" baseline="0" noProof="0" dirty="0">
              <a:ln w="11430"/>
              <a:solidFill>
                <a:srgbClr val="C00000"/>
              </a:solidFill>
              <a:effectLst/>
              <a:uLnTx/>
              <a:uFillTx/>
              <a:latin typeface="a_BodoniNova" pitchFamily="18" charset="-52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Мини лаборатория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ds\Desktop\Новая папка\0efdc9ca-a1dc-43a1-9cac-d44d4d0bd1df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2880320" cy="23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ds\Desktop\Новая папка\2736389d-778b-48d8-9984-6247930db11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100" y="2132856"/>
            <a:ext cx="2936666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ds\Desktop\Новая папка\5ab2bc96-0ece-475b-890b-f61ebeffdd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0862" y="3212976"/>
            <a:ext cx="2160240" cy="32086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466535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Наблюдения за погодой и заполнение календарей</a:t>
            </a:r>
            <a:endParaRPr lang="ru-RU" dirty="0"/>
          </a:p>
        </p:txBody>
      </p:sp>
      <p:pic>
        <p:nvPicPr>
          <p:cNvPr id="5" name="Picture 2" descr="F:\проект\IMG_20210204_17203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178696" cy="23057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проект\IMG_20201221_1555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5586" y="3476526"/>
            <a:ext cx="2448272" cy="32043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проект\IMG_20201221_1555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060848"/>
            <a:ext cx="3744416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496536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</a:rPr>
              <a:t>Календарь природы в первой младшей группе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C:\Users\1\Desktop\фото\160801464269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3048000" cy="2286000"/>
          </a:xfrm>
          <a:prstGeom prst="rect">
            <a:avLst/>
          </a:prstGeom>
          <a:noFill/>
        </p:spPr>
      </p:pic>
      <p:pic>
        <p:nvPicPr>
          <p:cNvPr id="3075" name="Picture 3" descr="C:\Users\1\Desktop\фото\1608013269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9" y="2150605"/>
            <a:ext cx="3816762" cy="2862571"/>
          </a:xfrm>
          <a:prstGeom prst="rect">
            <a:avLst/>
          </a:prstGeom>
          <a:noFill/>
        </p:spPr>
      </p:pic>
      <p:pic>
        <p:nvPicPr>
          <p:cNvPr id="3076" name="Picture 4" descr="C:\Users\1\Desktop\фото\16080146368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005064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Комнатные растения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F:\занятие\презентация\фото 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824"/>
            <a:ext cx="4038600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занятие\презентация\фото 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44824"/>
            <a:ext cx="4038600" cy="396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342035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Библиотека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Журналы  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Книги о природе </a:t>
            </a:r>
            <a:endParaRPr lang="ru-RU" dirty="0"/>
          </a:p>
        </p:txBody>
      </p:sp>
      <p:pic>
        <p:nvPicPr>
          <p:cNvPr id="7" name="Picture 2" descr="F:\проект\P11003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204864"/>
            <a:ext cx="4032448" cy="3078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C:\Users\ds\Downloads\7bdecdcc-5460-46f3-9057-c47d90495b7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204864"/>
            <a:ext cx="4041775" cy="3096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1400804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96144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ea typeface="Times New Roman"/>
              </a:rPr>
              <a:t>Творческо-исследовательский </a:t>
            </a:r>
            <a:br>
              <a:rPr lang="ru-RU" sz="2400" b="1" dirty="0">
                <a:solidFill>
                  <a:srgbClr val="C00000"/>
                </a:solidFill>
                <a:ea typeface="Times New Roman"/>
              </a:rPr>
            </a:br>
            <a:r>
              <a:rPr lang="ru-RU" sz="2400" b="1" dirty="0">
                <a:solidFill>
                  <a:srgbClr val="C00000"/>
                </a:solidFill>
                <a:ea typeface="Times New Roman"/>
              </a:rPr>
              <a:t>краткосрочный  проект </a:t>
            </a:r>
            <a:br>
              <a:rPr lang="ru-RU" sz="2400" b="1" dirty="0">
                <a:solidFill>
                  <a:srgbClr val="C00000"/>
                </a:solidFill>
                <a:ea typeface="Times New Roman"/>
              </a:rPr>
            </a:br>
            <a:r>
              <a:rPr lang="ru-RU" sz="2400" b="1" dirty="0" smtClean="0">
                <a:solidFill>
                  <a:srgbClr val="C00000"/>
                </a:solidFill>
                <a:ea typeface="Times New Roman"/>
              </a:rPr>
              <a:t>« Домашние животные»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2" name="Picture 4" descr="C:\Users\ds\Desktop\Новая папка\30267547-3d9a-41dc-94c3-fc8321b7ab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7558" y="2204864"/>
            <a:ext cx="3816424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6" name="Picture 2" descr="C:\Users\ds\Downloads\b63bcb57-79d4-44e7-bcfd-250de0c3ef4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888432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547632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1076672"/>
          </a:xfrm>
        </p:spPr>
        <p:txBody>
          <a:bodyPr>
            <a:noAutofit/>
          </a:bodyPr>
          <a:lstStyle/>
          <a:p>
            <a:pPr marL="38100" lvl="0" algn="ctr">
              <a:spcBef>
                <a:spcPct val="20000"/>
              </a:spcBef>
            </a:pPr>
            <a:r>
              <a:rPr lang="ru-RU" sz="2400" dirty="0">
                <a:solidFill>
                  <a:srgbClr val="C00000"/>
                </a:solidFill>
                <a:ea typeface="Times New Roman"/>
              </a:rPr>
              <a:t>Творческо-исследовательский </a:t>
            </a:r>
            <a:br>
              <a:rPr lang="ru-RU" sz="2400" dirty="0">
                <a:solidFill>
                  <a:srgbClr val="C00000"/>
                </a:solidFill>
                <a:ea typeface="Times New Roman"/>
              </a:rPr>
            </a:br>
            <a:r>
              <a:rPr lang="ru-RU" sz="2400" dirty="0">
                <a:solidFill>
                  <a:srgbClr val="C00000"/>
                </a:solidFill>
                <a:ea typeface="Times New Roman"/>
              </a:rPr>
              <a:t>краткосрочный  проект </a:t>
            </a:r>
            <a:br>
              <a:rPr lang="ru-RU" sz="2400" dirty="0">
                <a:solidFill>
                  <a:srgbClr val="C00000"/>
                </a:solidFill>
                <a:ea typeface="Times New Roman"/>
              </a:rPr>
            </a:br>
            <a:r>
              <a:rPr lang="ru-RU" sz="2400" dirty="0">
                <a:solidFill>
                  <a:srgbClr val="C00000"/>
                </a:solidFill>
                <a:ea typeface="Times New Roman"/>
              </a:rPr>
              <a:t>по теме: «</a:t>
            </a:r>
            <a:r>
              <a:rPr lang="ru-RU" sz="2400" dirty="0" smtClean="0">
                <a:solidFill>
                  <a:srgbClr val="C00000"/>
                </a:solidFill>
                <a:ea typeface="Times New Roman"/>
              </a:rPr>
              <a:t>Аквариум»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ds\Downloads\35b6ca57-fb58-434f-b50b-1dd7f6e1d46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59" b="1125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3155765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Дидактические игры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122" name="Picture 2" descr="F:\проект\P11003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28165" y="3792515"/>
            <a:ext cx="245522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ds\Downloads\c3f01acc-9f77-4d71-bea5-051b9c97272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80046" y="3669027"/>
            <a:ext cx="2448271" cy="32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ownloads\f7012249-d520-4e6b-a23d-4a542177ee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1268760"/>
            <a:ext cx="3384376" cy="26221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42449936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</a:rPr>
              <a:t>Коллекция «Дары природы»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2050" name="Picture 2" descr="F:\проект\P11003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552394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F:\проект\P11003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3672407" cy="2754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1\Downloads\51053d6f-1696-4b0c-8d5c-457e0aa48f9c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005064"/>
            <a:ext cx="3824474" cy="2520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Методическое пособие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 «Деревья»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Береза 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/>
              <a:t>Сосна </a:t>
            </a:r>
            <a:endParaRPr lang="ru-RU" dirty="0"/>
          </a:p>
        </p:txBody>
      </p:sp>
      <p:pic>
        <p:nvPicPr>
          <p:cNvPr id="6146" name="Picture 2" descr="C:\Users\ds\Downloads\2576c6e4-dfcf-4931-b628-1ee600a14c9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74874"/>
            <a:ext cx="3275459" cy="4367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Объект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8" name="Picture 4" descr="C:\Users\ds\Downloads\dc9a1458-dc8a-4a8a-8d7e-5bb78ac692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3125485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2703182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dirty="0" smtClean="0">
                <a:latin typeface="+mj-lt"/>
              </a:rPr>
              <a:t>Мир, окружающий ребенка – это, прежде всего, мир природы с безграничным богатством явлений, с неисчерпаемой красотой. Здесь, в природе вечный источник детского разума</a:t>
            </a:r>
          </a:p>
          <a:p>
            <a:pPr algn="r">
              <a:buNone/>
            </a:pPr>
            <a:r>
              <a:rPr lang="ru-RU" dirty="0" smtClean="0">
                <a:latin typeface="+mj-lt"/>
              </a:rPr>
              <a:t>В. Сухомлинский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Огород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7" name="Picture 3" descr="C:\Users\1\AppData\Local\Temp\Rar$DIa5768.18444\IMG_20200812_132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312368" cy="2484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 descr="C:\Users\1\AppData\Local\Temp\Rar$DIa5768.31956\IMG-20200923-WA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196752"/>
            <a:ext cx="3407363" cy="25555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1" name="Picture 7" descr="C:\Users\1\Downloads\IMG_80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861048"/>
            <a:ext cx="3456384" cy="2538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C:\Users\1\Downloads\IMG_20200812_13204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857746"/>
            <a:ext cx="3456384" cy="25922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Фотоконкурс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«Осенний листопад»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2050" name="Picture 2" descr="C:\Users\1\AppData\Local\Temp\Rar$DIa5768.8763\IMG-20201015-WA00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194664">
            <a:off x="6198875" y="1323005"/>
            <a:ext cx="1548355" cy="2636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 descr="C:\Users\1\AppData\Local\Temp\Rar$DIa5768.12073\IMG-20200928-WA0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2276872"/>
            <a:ext cx="2800051" cy="30092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C:\Users\1\AppData\Local\Temp\Rar$DIa5768.16276\IMG-20200925-WA0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933056"/>
            <a:ext cx="2016224" cy="26882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3" name="Picture 5" descr="C:\Users\1\Desktop\фото\16015591097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728529">
            <a:off x="486237" y="1873570"/>
            <a:ext cx="2496277" cy="1872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4" name="Picture 6" descr="C:\Users\1\Desktop\фото\16015590058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427437" y="4379218"/>
            <a:ext cx="259228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Акция «Покормите птиц зимой» 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098" name="Picture 2" descr="C:\Users\1\Desktop\Новая папка (3)\16099248113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72605"/>
            <a:ext cx="3456384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9" name="Picture 3" descr="C:\Users\1\Downloads\i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84784"/>
            <a:ext cx="3402378" cy="4464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Вывод: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 результате проектной деятельности был создан экологический центр в группе, который несет в себе не только эстетическую функцию но и позволяет приобщать детей к экологическому воспитанию. </a:t>
            </a:r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1\Downloads\img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Используемая литература: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/>
              <a:t>  </a:t>
            </a:r>
            <a:r>
              <a:rPr lang="ru-RU" sz="2400" dirty="0" smtClean="0"/>
              <a:t>  1</a:t>
            </a:r>
            <a:r>
              <a:rPr lang="ru-RU" dirty="0" smtClean="0"/>
              <a:t> </a:t>
            </a:r>
            <a:r>
              <a:rPr lang="ru-RU" sz="2400" dirty="0" smtClean="0"/>
              <a:t>Николаева С. Н. «Ознакомление дошкольников с неживой природой. Природопользование в детском саду». – М.: Педагогическое общество России, 2018 г.</a:t>
            </a:r>
          </a:p>
          <a:p>
            <a:pPr>
              <a:buNone/>
            </a:pPr>
            <a:r>
              <a:rPr lang="ru-RU" sz="2400" dirty="0" smtClean="0"/>
              <a:t>.    2 Павлов Л. «Экологическое воспитание»: Практическая деятельность детей. // Ребёнок в детском саду, 2010 г.</a:t>
            </a:r>
          </a:p>
          <a:p>
            <a:pPr>
              <a:buNone/>
            </a:pPr>
            <a:r>
              <a:rPr lang="ru-RU" sz="2400" dirty="0" smtClean="0"/>
              <a:t>     3  Проект «Федеральный государственный образовательный стандарт дошкольного образования» [Электронный ресурс]. URL: </a:t>
            </a:r>
            <a:r>
              <a:rPr lang="ru-RU" sz="2400" u="sng" dirty="0" smtClean="0"/>
              <a:t>http://минобрнауки.рф</a:t>
            </a:r>
            <a:endParaRPr lang="ru-RU" sz="2400" dirty="0" smtClean="0"/>
          </a:p>
          <a:p>
            <a:pPr>
              <a:buNone/>
            </a:pPr>
            <a:r>
              <a:rPr lang="ru-RU" sz="2400" dirty="0" smtClean="0"/>
              <a:t>     4. Педагогическое образование в России, №2/2011. Статья Л. В. Моисеева и В. А. </a:t>
            </a:r>
            <a:r>
              <a:rPr lang="ru-RU" sz="2400" dirty="0" err="1" smtClean="0"/>
              <a:t>Зебзеева</a:t>
            </a:r>
            <a:r>
              <a:rPr lang="ru-RU" sz="2400" dirty="0" smtClean="0"/>
              <a:t> «Экологическая </a:t>
            </a:r>
            <a:r>
              <a:rPr lang="ru-RU" sz="2400" dirty="0" err="1" smtClean="0"/>
              <a:t>депривация</a:t>
            </a:r>
            <a:r>
              <a:rPr lang="ru-RU" sz="2400" dirty="0" smtClean="0"/>
              <a:t> личности в современной субкультуре детства» с. 110-117.</a:t>
            </a:r>
          </a:p>
          <a:p>
            <a:pPr>
              <a:buNone/>
            </a:pPr>
            <a:r>
              <a:rPr lang="ru-RU" sz="2400" dirty="0" smtClean="0"/>
              <a:t>     5. Умственное воспитание детей дошкольного возраста. Под. Ред. Н.Н. </a:t>
            </a:r>
            <a:r>
              <a:rPr lang="ru-RU" sz="2400" dirty="0" err="1" smtClean="0"/>
              <a:t>Подьякова</a:t>
            </a:r>
            <a:r>
              <a:rPr lang="ru-RU" sz="2400" dirty="0" smtClean="0"/>
              <a:t>, Ф.А.Сохина. М.: </a:t>
            </a:r>
            <a:r>
              <a:rPr lang="ru-RU" sz="2400" dirty="0" err="1" smtClean="0"/>
              <a:t>Гардарики</a:t>
            </a:r>
            <a:r>
              <a:rPr lang="ru-RU" sz="2400" dirty="0" smtClean="0"/>
              <a:t>, 1988</a:t>
            </a:r>
          </a:p>
          <a:p>
            <a:pPr>
              <a:buNone/>
            </a:pPr>
            <a:r>
              <a:rPr lang="ru-RU" sz="2400" dirty="0" smtClean="0"/>
              <a:t>     6. Бондаренко Т.М. Организация НОД в подготовительной группе детского сада. Образовательная область «Познание»: Практическое пособие  для воспитателей и методистов ДОУ. – Воронеж: ИП </a:t>
            </a:r>
            <a:r>
              <a:rPr lang="ru-RU" sz="2400" dirty="0" err="1" smtClean="0"/>
              <a:t>Лакоценина</a:t>
            </a:r>
            <a:r>
              <a:rPr lang="ru-RU" sz="2400" dirty="0" smtClean="0"/>
              <a:t> Н. А., 2012</a:t>
            </a:r>
          </a:p>
          <a:p>
            <a:pPr>
              <a:buNone/>
            </a:pPr>
            <a:r>
              <a:rPr lang="ru-RU" sz="2400" dirty="0" smtClean="0"/>
              <a:t>      7. Шорыгина Т.А.  Беседы о русском лесе. Методические рекомендации. — М.: ТЦ Сфера, 2008. — 96 с. (Вместе с детьми)</a:t>
            </a:r>
          </a:p>
          <a:p>
            <a:pPr>
              <a:buNone/>
            </a:pPr>
            <a:r>
              <a:rPr lang="ru-RU" sz="2400" dirty="0" smtClean="0"/>
              <a:t>      8 Павлова Л.Ю. Сборник дидактических игр по ознакомлению с окружающим миром: Для работы с детьми 4-7 лет. – М.: МОЗАИКА-СИНТЕЗ, 2012. – 80с.</a:t>
            </a:r>
          </a:p>
          <a:p>
            <a:pPr>
              <a:buNone/>
            </a:pPr>
            <a:r>
              <a:rPr lang="ru-RU" sz="2400" dirty="0" smtClean="0"/>
              <a:t>      9. Автор-составитель Поваляева М.А Развитие речи при ознакомлении с природой. Серия «Мир вашего ребенка». Ростов </a:t>
            </a:r>
            <a:r>
              <a:rPr lang="ru-RU" sz="2400" dirty="0" err="1" smtClean="0"/>
              <a:t>н</a:t>
            </a:r>
            <a:r>
              <a:rPr lang="ru-RU" sz="2400" dirty="0" smtClean="0"/>
              <a:t>/Д.: «Феникс», 2002. – 416 с.</a:t>
            </a:r>
          </a:p>
          <a:p>
            <a:pPr>
              <a:buNone/>
            </a:pPr>
            <a:r>
              <a:rPr lang="ru-RU" sz="2400" dirty="0" smtClean="0"/>
              <a:t>       10. Николаева С.Н. Эколог в детском саду: Программа повышения квалификации дошкольных работников. – М.: Мозаика-Синтез, 2004. – 120 с.</a:t>
            </a:r>
          </a:p>
          <a:p>
            <a:pPr>
              <a:buNone/>
            </a:pPr>
            <a:endParaRPr lang="ru-RU" sz="2400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ds\Downloads\Живая-картинки-для-презентации-на-тему-Спасибо-за-внимание-подборка-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78107728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80920" cy="778098"/>
          </a:xfrm>
        </p:spPr>
        <p:txBody>
          <a:bodyPr>
            <a:normAutofit/>
          </a:bodyPr>
          <a:lstStyle/>
          <a:p>
            <a:endParaRPr lang="ru-RU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одержимое 5"/>
          <p:cNvSpPr>
            <a:spLocks noGrp="1"/>
          </p:cNvSpPr>
          <p:nvPr>
            <p:ph idx="1"/>
          </p:nvPr>
        </p:nvSpPr>
        <p:spPr>
          <a:xfrm>
            <a:off x="395536" y="1556792"/>
            <a:ext cx="8352928" cy="4896544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 smtClean="0">
                <a:solidFill>
                  <a:srgbClr val="000000"/>
                </a:solidFill>
                <a:ea typeface="Times New Roman"/>
              </a:rPr>
              <a:t>Актуальность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 данной работы заключается в том, что экологическое воспитание – это проблема нашего времени. Воспитать экологически грамотную личность можно, создавая развивающую среду экологического направления, в котором ребенок мог бы познавать окружающий мир, самостоятельно выделять связи и зависимости, существующие в природе, наблюдая за объектами и явлениями живой и неживой природы и активно взаимодействуя с ними.</a:t>
            </a:r>
            <a:endParaRPr lang="ru-RU" sz="2400" dirty="0">
              <a:latin typeface="Calibri"/>
              <a:ea typeface="Calibri"/>
            </a:endParaRPr>
          </a:p>
          <a:p>
            <a:pPr marL="0" indent="0" algn="just">
              <a:spcBef>
                <a:spcPts val="0"/>
              </a:spcBef>
              <a:buNone/>
            </a:pPr>
            <a:endParaRPr lang="ru-RU" dirty="0" smtClean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5"/>
          <p:cNvSpPr>
            <a:spLocks noGrp="1"/>
          </p:cNvSpPr>
          <p:nvPr>
            <p:ph idx="1"/>
          </p:nvPr>
        </p:nvSpPr>
        <p:spPr>
          <a:xfrm>
            <a:off x="323528" y="836712"/>
            <a:ext cx="8424936" cy="460851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endParaRPr lang="ru-RU" sz="2800" b="1" i="1" dirty="0" smtClean="0"/>
          </a:p>
          <a:p>
            <a:pPr algn="ctr">
              <a:spcBef>
                <a:spcPts val="0"/>
              </a:spcBef>
              <a:buNone/>
            </a:pPr>
            <a:endParaRPr lang="ru-RU" sz="1400" b="1" i="1" dirty="0" smtClean="0"/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dirty="0" smtClean="0">
                <a:solidFill>
                  <a:srgbClr val="000000"/>
                </a:solidFill>
                <a:ea typeface="Times New Roman"/>
              </a:rPr>
              <a:t>-</a:t>
            </a:r>
            <a:r>
              <a:rPr lang="ru-RU" sz="2800" dirty="0">
                <a:solidFill>
                  <a:srgbClr val="000000"/>
                </a:solidFill>
                <a:ea typeface="Times New Roman"/>
              </a:rPr>
              <a:t>создание условий для формирования элементов </a:t>
            </a:r>
            <a:r>
              <a:rPr lang="ru-RU" sz="2800" dirty="0" smtClean="0">
                <a:solidFill>
                  <a:srgbClr val="000000"/>
                </a:solidFill>
                <a:ea typeface="Times New Roman"/>
              </a:rPr>
              <a:t>  экологической </a:t>
            </a:r>
            <a:r>
              <a:rPr lang="ru-RU" sz="2800" dirty="0">
                <a:solidFill>
                  <a:srgbClr val="000000"/>
                </a:solidFill>
                <a:ea typeface="Times New Roman"/>
              </a:rPr>
              <a:t>культуры старших дошкольников.</a:t>
            </a:r>
            <a:br>
              <a:rPr lang="ru-RU" sz="2800" dirty="0">
                <a:solidFill>
                  <a:srgbClr val="000000"/>
                </a:solidFill>
                <a:ea typeface="Times New Roman"/>
              </a:rPr>
            </a:br>
            <a:r>
              <a:rPr lang="ru-RU" sz="28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2800" dirty="0">
                <a:solidFill>
                  <a:srgbClr val="000000"/>
                </a:solidFill>
                <a:ea typeface="Times New Roman"/>
              </a:rPr>
            </a:br>
            <a:endParaRPr lang="ru-RU" sz="2800" b="1" dirty="0" smtClean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987824" y="692696"/>
            <a:ext cx="39604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Цель: 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 descr="C:\Users\ds\Downloads\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2167" y="2708920"/>
            <a:ext cx="5436096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ЗАДАЧИ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196752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0000"/>
                </a:solidFill>
                <a:ea typeface="Times New Roman"/>
              </a:rPr>
              <a:t/>
            </a:r>
            <a:br>
              <a:rPr lang="ru-RU" sz="2400" dirty="0">
                <a:solidFill>
                  <a:srgbClr val="000000"/>
                </a:solidFill>
                <a:ea typeface="Times New Roman"/>
              </a:rPr>
            </a:br>
            <a:endParaRPr lang="ru-RU" sz="2400" dirty="0"/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395536" y="-1274707"/>
            <a:ext cx="8208912" cy="698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2400" dirty="0" smtClean="0">
              <a:solidFill>
                <a:srgbClr val="000000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2400" dirty="0" smtClean="0">
              <a:solidFill>
                <a:srgbClr val="000000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2400" dirty="0" smtClean="0">
              <a:solidFill>
                <a:srgbClr val="000000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Создать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поэтапную систему работы по экологическому образованию с составлением перспективного плана работы с детьми и их родителями;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endParaRPr lang="ru-RU" sz="2800" dirty="0" smtClean="0">
              <a:solidFill>
                <a:srgbClr val="000000"/>
              </a:solidFill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Формировать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у дошкольников основные </a:t>
            </a:r>
            <a:r>
              <a:rPr lang="ru-RU" sz="2800" dirty="0" smtClean="0">
                <a:solidFill>
                  <a:srgbClr val="000000"/>
                </a:solidFill>
                <a:latin typeface="+mj-lt"/>
                <a:ea typeface="Times New Roman" pitchFamily="18" charset="0"/>
                <a:cs typeface="Times New Roman" pitchFamily="18" charset="0"/>
              </a:rPr>
              <a:t>экологические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 представления и понятия о живой и неживой природе, учить  устанавливать причинно-следственные связи между природными явлениями;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99263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Этапы: </a:t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lnSpcReduction="10000"/>
          </a:bodyPr>
          <a:lstStyle/>
          <a:p>
            <a:r>
              <a:rPr lang="ru-RU" sz="3000" b="1" dirty="0" smtClean="0"/>
              <a:t>Этапы реализации проекта</a:t>
            </a:r>
            <a:endParaRPr lang="ru-RU" sz="3000" dirty="0" smtClean="0"/>
          </a:p>
          <a:p>
            <a:pPr>
              <a:buNone/>
            </a:pPr>
            <a:r>
              <a:rPr lang="ru-RU" sz="3000" dirty="0" smtClean="0"/>
              <a:t>Реализация </a:t>
            </a:r>
            <a:r>
              <a:rPr lang="ru-RU" sz="3000" dirty="0" smtClean="0"/>
              <a:t>проекта рассчитана на 8 месяцев: с октября  2020 года по май 2021 года</a:t>
            </a:r>
          </a:p>
          <a:p>
            <a:pPr>
              <a:buNone/>
            </a:pPr>
            <a:r>
              <a:rPr lang="ru-RU" sz="3000" b="1" dirty="0" smtClean="0"/>
              <a:t>1 </a:t>
            </a:r>
            <a:r>
              <a:rPr lang="ru-RU" sz="3000" b="1" dirty="0" smtClean="0"/>
              <a:t>этап – подготовительно-проектировочный</a:t>
            </a:r>
            <a:r>
              <a:rPr lang="ru-RU" sz="3000" dirty="0" smtClean="0"/>
              <a:t> (1-2 недели октябрь  2021 года)</a:t>
            </a:r>
          </a:p>
          <a:p>
            <a:pPr>
              <a:buNone/>
            </a:pPr>
            <a:r>
              <a:rPr lang="ru-RU" sz="3000" b="1" dirty="0" smtClean="0"/>
              <a:t>2 </a:t>
            </a:r>
            <a:r>
              <a:rPr lang="ru-RU" sz="3000" b="1" dirty="0" smtClean="0"/>
              <a:t>этап – практический</a:t>
            </a:r>
            <a:r>
              <a:rPr lang="ru-RU" sz="3000" dirty="0" smtClean="0"/>
              <a:t> (с 3 недели октября  2020 года – апрель 2021 года)</a:t>
            </a:r>
          </a:p>
          <a:p>
            <a:pPr>
              <a:buNone/>
            </a:pPr>
            <a:r>
              <a:rPr lang="ru-RU" sz="3000" b="1" dirty="0" smtClean="0"/>
              <a:t>3 </a:t>
            </a:r>
            <a:r>
              <a:rPr lang="ru-RU" sz="3000" b="1" dirty="0" smtClean="0"/>
              <a:t>этап – обобщающе-результативный</a:t>
            </a:r>
            <a:r>
              <a:rPr lang="ru-RU" sz="3000" dirty="0" smtClean="0"/>
              <a:t> (май 2021 года)</a:t>
            </a:r>
          </a:p>
          <a:p>
            <a:pPr>
              <a:buNone/>
            </a:pPr>
            <a:r>
              <a:rPr lang="ru-RU" sz="3000" b="1" dirty="0" smtClean="0"/>
              <a:t> 4 </a:t>
            </a:r>
            <a:r>
              <a:rPr lang="ru-RU" sz="3000" b="1" dirty="0" smtClean="0"/>
              <a:t>этап – презентация проекта</a:t>
            </a:r>
            <a:endParaRPr lang="ru-RU" sz="3000" dirty="0" smtClean="0"/>
          </a:p>
          <a:p>
            <a:pPr algn="just"/>
            <a:endParaRPr lang="ru-RU" sz="2200" dirty="0">
              <a:latin typeface="+mj-lt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Ожидаемый результат: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ru-RU" sz="2800" dirty="0" smtClean="0"/>
              <a:t>У </a:t>
            </a:r>
            <a:r>
              <a:rPr lang="ru-RU" sz="2800" dirty="0" smtClean="0"/>
              <a:t>воспитанников повысится уровень экологической </a:t>
            </a:r>
            <a:r>
              <a:rPr lang="ru-RU" sz="2800" dirty="0" smtClean="0"/>
              <a:t>грамотности;</a:t>
            </a:r>
          </a:p>
          <a:p>
            <a:pPr marL="514350" indent="-514350">
              <a:buNone/>
            </a:pPr>
            <a:endParaRPr lang="ru-RU" sz="2800" dirty="0" smtClean="0"/>
          </a:p>
          <a:p>
            <a:pPr marL="514350" indent="-514350">
              <a:buNone/>
            </a:pPr>
            <a:r>
              <a:rPr lang="ru-RU" sz="2800" dirty="0" smtClean="0"/>
              <a:t>2</a:t>
            </a:r>
            <a:r>
              <a:rPr lang="ru-RU" sz="2800" dirty="0" smtClean="0"/>
              <a:t>. Появится потребность в общении с природой;</a:t>
            </a:r>
            <a:br>
              <a:rPr lang="ru-RU" sz="2800" dirty="0" smtClean="0"/>
            </a:br>
            <a:endParaRPr lang="ru-RU" sz="2800" dirty="0" smtClean="0"/>
          </a:p>
          <a:p>
            <a:pPr marL="514350" indent="-514350">
              <a:buNone/>
            </a:pPr>
            <a:r>
              <a:rPr lang="ru-RU" sz="2800" dirty="0" smtClean="0"/>
              <a:t>3</a:t>
            </a:r>
            <a:r>
              <a:rPr lang="ru-RU" sz="2800" dirty="0" smtClean="0"/>
              <a:t>. Воспитанники смогут наблюдать самостоятельно за объектами живой и неживой природы, анализировать, делать выводы, видеть красоту природы</a:t>
            </a:r>
            <a:r>
              <a:rPr lang="ru-RU" dirty="0" smtClean="0"/>
              <a:t>;</a:t>
            </a:r>
            <a:endParaRPr lang="ru-RU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Модель развивающей экологической среды в группе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/>
            </a:r>
            <a:b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</a:br>
            <a:endParaRPr lang="ru-RU" dirty="0"/>
          </a:p>
        </p:txBody>
      </p:sp>
      <p:sp>
        <p:nvSpPr>
          <p:cNvPr id="5" name="Блок-схема: перфолента 4"/>
          <p:cNvSpPr/>
          <p:nvPr/>
        </p:nvSpPr>
        <p:spPr>
          <a:xfrm>
            <a:off x="6012160" y="1628800"/>
            <a:ext cx="2160240" cy="6480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cs typeface="Times New Roman" pitchFamily="18" charset="0"/>
              </a:rPr>
              <a:t>Паспорт на растения </a:t>
            </a:r>
            <a:endParaRPr lang="ru-RU" sz="1400" dirty="0">
              <a:solidFill>
                <a:srgbClr val="007A00"/>
              </a:solidFill>
            </a:endParaRPr>
          </a:p>
        </p:txBody>
      </p:sp>
      <p:sp>
        <p:nvSpPr>
          <p:cNvPr id="6" name="Блок-схема: перфолента 5"/>
          <p:cNvSpPr/>
          <p:nvPr/>
        </p:nvSpPr>
        <p:spPr>
          <a:xfrm>
            <a:off x="7020272" y="2492896"/>
            <a:ext cx="1656184" cy="79208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b="1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Календари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>
            <a:off x="1187624" y="2636912"/>
            <a:ext cx="2016224" cy="9361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Огород на окне</a:t>
            </a:r>
            <a:endParaRPr lang="ru-RU" sz="1400" b="1" dirty="0" smtClean="0">
              <a:solidFill>
                <a:srgbClr val="007A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 rot="10800000" flipV="1">
            <a:off x="3419872" y="1700808"/>
            <a:ext cx="2016224" cy="108012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Детское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Экспериментирование (</a:t>
            </a:r>
            <a:r>
              <a:rPr lang="ru-RU" sz="1400" b="1" dirty="0" err="1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минилаборатория</a:t>
            </a: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1400" b="1" dirty="0" smtClean="0">
              <a:solidFill>
                <a:srgbClr val="007A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Блок-схема: перфолента 8"/>
          <p:cNvSpPr/>
          <p:nvPr/>
        </p:nvSpPr>
        <p:spPr>
          <a:xfrm flipH="1">
            <a:off x="5724128" y="3429000"/>
            <a:ext cx="2016224" cy="108012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Дежурство в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эколого-развивающей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среде</a:t>
            </a:r>
            <a:endParaRPr lang="ru-RU" sz="1400" dirty="0">
              <a:solidFill>
                <a:srgbClr val="007A00"/>
              </a:solidFill>
            </a:endParaRP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971600" y="3861048"/>
            <a:ext cx="2088232" cy="9361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cs typeface="Times New Roman" pitchFamily="18" charset="0"/>
              </a:rPr>
              <a:t>Игры экологического направления</a:t>
            </a:r>
            <a:endParaRPr lang="ru-RU" sz="1400" dirty="0">
              <a:solidFill>
                <a:srgbClr val="007A00"/>
              </a:solidFill>
            </a:endParaRPr>
          </a:p>
        </p:txBody>
      </p:sp>
      <p:sp>
        <p:nvSpPr>
          <p:cNvPr id="11" name="Блок-схема: перфолента 10"/>
          <p:cNvSpPr/>
          <p:nvPr/>
        </p:nvSpPr>
        <p:spPr>
          <a:xfrm>
            <a:off x="3563888" y="3356992"/>
            <a:ext cx="1944216" cy="115212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Интерактивные экологические коллекции</a:t>
            </a:r>
            <a:endParaRPr lang="ru-RU" sz="1400" dirty="0" smtClean="0">
              <a:solidFill>
                <a:srgbClr val="007A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Блок-схема: перфолента 11"/>
          <p:cNvSpPr/>
          <p:nvPr/>
        </p:nvSpPr>
        <p:spPr>
          <a:xfrm flipH="1">
            <a:off x="6156176" y="4797152"/>
            <a:ext cx="2520280" cy="129614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Художественная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научно – популярная литература </a:t>
            </a:r>
          </a:p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детей</a:t>
            </a:r>
            <a:endParaRPr lang="ru-RU" sz="1400" dirty="0">
              <a:solidFill>
                <a:srgbClr val="007A00"/>
              </a:solidFill>
            </a:endParaRPr>
          </a:p>
        </p:txBody>
      </p:sp>
      <p:sp>
        <p:nvSpPr>
          <p:cNvPr id="13" name="Блок-схема: перфолента 12"/>
          <p:cNvSpPr/>
          <p:nvPr/>
        </p:nvSpPr>
        <p:spPr>
          <a:xfrm rot="10800000" flipV="1">
            <a:off x="467544" y="5157192"/>
            <a:ext cx="2160240" cy="93610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Наглядный материал</a:t>
            </a:r>
            <a:endParaRPr lang="ru-RU" sz="1400" dirty="0" smtClean="0">
              <a:solidFill>
                <a:srgbClr val="007A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Блок-схема: перфолента 13"/>
          <p:cNvSpPr/>
          <p:nvPr/>
        </p:nvSpPr>
        <p:spPr>
          <a:xfrm>
            <a:off x="3419872" y="4869160"/>
            <a:ext cx="2088232" cy="1080120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 </a:t>
            </a:r>
            <a:endParaRPr lang="ru-RU" sz="1400" dirty="0" smtClean="0">
              <a:solidFill>
                <a:srgbClr val="007A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400" b="1" dirty="0" smtClean="0">
                <a:solidFill>
                  <a:srgbClr val="007A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детского творчества</a:t>
            </a:r>
            <a:endParaRPr lang="ru-RU" sz="1400" dirty="0" smtClean="0">
              <a:solidFill>
                <a:srgbClr val="007A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idx="1"/>
          </p:nvPr>
        </p:nvSpPr>
        <p:spPr>
          <a:xfrm>
            <a:off x="539552" y="1700808"/>
            <a:ext cx="1584176" cy="79208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400" dirty="0" smtClean="0">
                <a:solidFill>
                  <a:srgbClr val="007A00"/>
                </a:solidFill>
                <a:latin typeface="Times New Roman" pitchFamily="18" charset="0"/>
                <a:cs typeface="Times New Roman" pitchFamily="18" charset="0"/>
              </a:rPr>
              <a:t>Комнатные растения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Helvetica Neue"/>
              </a:rPr>
              <a:t>Экологический центр в старшей возрастной группе</a:t>
            </a:r>
            <a:r>
              <a:rPr lang="ru-RU" sz="2400" dirty="0" smtClean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ds\Desktop\Новая папка\815b1bf5-44fc-4d6c-aa75-900dff8576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340768"/>
            <a:ext cx="6933925" cy="52004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335599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1705</TotalTime>
  <Words>258</Words>
  <Application>Microsoft Office PowerPoint</Application>
  <PresentationFormat>Экран (4:3)</PresentationFormat>
  <Paragraphs>89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            Муниципальное дошкольное образовательное учреждение Победовский детский сад Ржевского района Тверской области  (МДОУ Победовский д/с)         </vt:lpstr>
      <vt:lpstr>Слайд 2</vt:lpstr>
      <vt:lpstr>Слайд 3</vt:lpstr>
      <vt:lpstr>Слайд 4</vt:lpstr>
      <vt:lpstr>ЗАДАЧИ </vt:lpstr>
      <vt:lpstr>Этапы:  </vt:lpstr>
      <vt:lpstr>Ожидаемый результат:</vt:lpstr>
      <vt:lpstr> Модель развивающей экологической среды в группе </vt:lpstr>
      <vt:lpstr>Экологический центр в старшей возрастной группе </vt:lpstr>
      <vt:lpstr>Мини лаборатория </vt:lpstr>
      <vt:lpstr>Наблюдения за погодой и заполнение календарей</vt:lpstr>
      <vt:lpstr>Календарь природы в первой младшей группе</vt:lpstr>
      <vt:lpstr>Комнатные растения </vt:lpstr>
      <vt:lpstr>Библиотека </vt:lpstr>
      <vt:lpstr>Творческо-исследовательский  краткосрочный  проект  « Домашние животные»</vt:lpstr>
      <vt:lpstr>Творческо-исследовательский  краткосрочный  проект  по теме: «Аквариум»</vt:lpstr>
      <vt:lpstr>Дидактические игры </vt:lpstr>
      <vt:lpstr>Коллекция «Дары природы»</vt:lpstr>
      <vt:lpstr>Методическое пособие  «Деревья»</vt:lpstr>
      <vt:lpstr>Огород </vt:lpstr>
      <vt:lpstr>Фотоконкурс  «Осенний листопад»</vt:lpstr>
      <vt:lpstr>Акция «Покормите птиц зимой» </vt:lpstr>
      <vt:lpstr>Вывод:</vt:lpstr>
      <vt:lpstr>Слайд 24</vt:lpstr>
      <vt:lpstr> Используемая литература: </vt:lpstr>
      <vt:lpstr>Слайд 26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1</cp:lastModifiedBy>
  <cp:revision>154</cp:revision>
  <dcterms:created xsi:type="dcterms:W3CDTF">2014-08-08T16:01:14Z</dcterms:created>
  <dcterms:modified xsi:type="dcterms:W3CDTF">2021-02-14T19:37:36Z</dcterms:modified>
</cp:coreProperties>
</file>